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6" r:id="rId1"/>
  </p:sldMasterIdLst>
  <p:notesMasterIdLst>
    <p:notesMasterId r:id="rId11"/>
  </p:notesMasterIdLst>
  <p:sldIdLst>
    <p:sldId id="256" r:id="rId2"/>
    <p:sldId id="257" r:id="rId3"/>
    <p:sldId id="258" r:id="rId4"/>
    <p:sldId id="259" r:id="rId5"/>
    <p:sldId id="261" r:id="rId6"/>
    <p:sldId id="263" r:id="rId7"/>
    <p:sldId id="262" r:id="rId8"/>
    <p:sldId id="264" r:id="rId9"/>
    <p:sldId id="260"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66" d="100"/>
          <a:sy n="66" d="100"/>
        </p:scale>
        <p:origin x="-1672" y="-2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EBA89A-48AF-4EEC-B577-47ED277E9A0E}" type="datetimeFigureOut">
              <a:rPr lang="en-US"/>
              <a:t>11/16/2015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2537-EE06-4201-ACBE-2304C0141640}" type="slidenum">
              <a:rPr lang="en-US"/>
              <a:t>‹#›</a:t>
            </a:fld>
            <a:endParaRPr lang="en-US"/>
          </a:p>
        </p:txBody>
      </p:sp>
    </p:spTree>
    <p:extLst>
      <p:ext uri="{BB962C8B-B14F-4D97-AF65-F5344CB8AC3E}">
        <p14:creationId xmlns:p14="http://schemas.microsoft.com/office/powerpoint/2010/main" val="891063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1</a:t>
            </a:fld>
            <a:endParaRPr lang="en-US"/>
          </a:p>
        </p:txBody>
      </p:sp>
    </p:spTree>
    <p:extLst>
      <p:ext uri="{BB962C8B-B14F-4D97-AF65-F5344CB8AC3E}">
        <p14:creationId xmlns:p14="http://schemas.microsoft.com/office/powerpoint/2010/main" val="4202227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2</a:t>
            </a:fld>
            <a:endParaRPr lang="en-US"/>
          </a:p>
        </p:txBody>
      </p:sp>
    </p:spTree>
    <p:extLst>
      <p:ext uri="{BB962C8B-B14F-4D97-AF65-F5344CB8AC3E}">
        <p14:creationId xmlns:p14="http://schemas.microsoft.com/office/powerpoint/2010/main" val="381655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a:t>
            </a:fld>
            <a:endParaRPr lang="en-US"/>
          </a:p>
        </p:txBody>
      </p:sp>
    </p:spTree>
    <p:extLst>
      <p:ext uri="{BB962C8B-B14F-4D97-AF65-F5344CB8AC3E}">
        <p14:creationId xmlns:p14="http://schemas.microsoft.com/office/powerpoint/2010/main" val="2780445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4</a:t>
            </a:fld>
            <a:endParaRPr lang="en-US"/>
          </a:p>
        </p:txBody>
      </p:sp>
    </p:spTree>
    <p:extLst>
      <p:ext uri="{BB962C8B-B14F-4D97-AF65-F5344CB8AC3E}">
        <p14:creationId xmlns:p14="http://schemas.microsoft.com/office/powerpoint/2010/main" val="1617268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5</a:t>
            </a:fld>
            <a:endParaRPr lang="en-US"/>
          </a:p>
        </p:txBody>
      </p:sp>
    </p:spTree>
    <p:extLst>
      <p:ext uri="{BB962C8B-B14F-4D97-AF65-F5344CB8AC3E}">
        <p14:creationId xmlns:p14="http://schemas.microsoft.com/office/powerpoint/2010/main" val="248759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6</a:t>
            </a:fld>
            <a:endParaRPr lang="en-US"/>
          </a:p>
        </p:txBody>
      </p:sp>
    </p:spTree>
    <p:extLst>
      <p:ext uri="{BB962C8B-B14F-4D97-AF65-F5344CB8AC3E}">
        <p14:creationId xmlns:p14="http://schemas.microsoft.com/office/powerpoint/2010/main" val="339997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7</a:t>
            </a:fld>
            <a:endParaRPr lang="en-US"/>
          </a:p>
        </p:txBody>
      </p:sp>
    </p:spTree>
    <p:extLst>
      <p:ext uri="{BB962C8B-B14F-4D97-AF65-F5344CB8AC3E}">
        <p14:creationId xmlns:p14="http://schemas.microsoft.com/office/powerpoint/2010/main" val="667663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8</a:t>
            </a:fld>
            <a:endParaRPr lang="en-US"/>
          </a:p>
        </p:txBody>
      </p:sp>
    </p:spTree>
    <p:extLst>
      <p:ext uri="{BB962C8B-B14F-4D97-AF65-F5344CB8AC3E}">
        <p14:creationId xmlns:p14="http://schemas.microsoft.com/office/powerpoint/2010/main" val="687317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985854C2-88CE-B64D-A280-F8FE944DC632}" type="datetimeFigureOut">
              <a:rPr lang="en-US" smtClean="0"/>
              <a:t>11/16/2015</a:t>
            </a:fld>
            <a:endParaRPr lang="en-US"/>
          </a:p>
        </p:txBody>
      </p:sp>
      <p:sp>
        <p:nvSpPr>
          <p:cNvPr id="16" name="Slide Number Placeholder 15"/>
          <p:cNvSpPr>
            <a:spLocks noGrp="1"/>
          </p:cNvSpPr>
          <p:nvPr>
            <p:ph type="sldNum" sz="quarter" idx="11"/>
          </p:nvPr>
        </p:nvSpPr>
        <p:spPr/>
        <p:txBody>
          <a:bodyPr/>
          <a:lstStyle/>
          <a:p>
            <a:fld id="{886BB73A-582F-4420-9A14-CB10A2B2E5E8}"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5854C2-88CE-B64D-A280-F8FE944DC632}" type="datetimeFigureOut">
              <a:rPr lang="en-US" smtClean="0"/>
              <a:t>11/16/2015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E1E7B-E3C6-414D-AB8B-003770689F0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5854C2-88CE-B64D-A280-F8FE944DC632}" type="datetimeFigureOut">
              <a:rPr lang="en-US" smtClean="0"/>
              <a:t>11/16/2015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E1E7B-E3C6-414D-AB8B-003770689F0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985854C2-88CE-B64D-A280-F8FE944DC632}" type="datetimeFigureOut">
              <a:rPr lang="en-US" smtClean="0"/>
              <a:t>11/16/2015</a:t>
            </a:fld>
            <a:endParaRPr lang="en-US"/>
          </a:p>
        </p:txBody>
      </p:sp>
      <p:sp>
        <p:nvSpPr>
          <p:cNvPr id="15" name="Slide Number Placeholder 14"/>
          <p:cNvSpPr>
            <a:spLocks noGrp="1"/>
          </p:cNvSpPr>
          <p:nvPr>
            <p:ph type="sldNum" sz="quarter" idx="15"/>
          </p:nvPr>
        </p:nvSpPr>
        <p:spPr/>
        <p:txBody>
          <a:bodyPr/>
          <a:lstStyle>
            <a:lvl1pPr algn="ctr">
              <a:defRPr/>
            </a:lvl1pPr>
          </a:lstStyle>
          <a:p>
            <a:fld id="{A16E1E7B-E3C6-414D-AB8B-003770689F09}" type="slidenum">
              <a:rPr lang="en-US" smtClean="0"/>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5854C2-88CE-B64D-A280-F8FE944DC632}" type="datetimeFigureOut">
              <a:rPr lang="en-US" smtClean="0"/>
              <a:t>11/16/2015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E1E7B-E3C6-414D-AB8B-003770689F09}" type="slidenum">
              <a:rPr lang="en-US" smtClean="0"/>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5854C2-88CE-B64D-A280-F8FE944DC632}" type="datetimeFigureOut">
              <a:rPr lang="en-US" smtClean="0"/>
              <a:t>11/16/2015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E1E7B-E3C6-414D-AB8B-003770689F09}"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A16E1E7B-E3C6-414D-AB8B-003770689F09}" type="slidenum">
              <a:rPr lang="en-US" smtClean="0"/>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985854C2-88CE-B64D-A280-F8FE944DC632}" type="datetimeFigureOut">
              <a:rPr lang="en-US" smtClean="0"/>
              <a:t>11/16/2015</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85854C2-88CE-B64D-A280-F8FE944DC632}" type="datetimeFigureOut">
              <a:rPr lang="en-US" smtClean="0"/>
              <a:t>11/16/2015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E1E7B-E3C6-414D-AB8B-003770689F09}"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5854C2-88CE-B64D-A280-F8FE944DC632}" type="datetimeFigureOut">
              <a:rPr lang="en-US" smtClean="0"/>
              <a:t>11/16/2015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6E1E7B-E3C6-414D-AB8B-003770689F0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985854C2-88CE-B64D-A280-F8FE944DC632}" type="datetimeFigureOut">
              <a:rPr lang="en-US" smtClean="0"/>
              <a:t>11/16/2015</a:t>
            </a:fld>
            <a:endParaRPr lang="en-US"/>
          </a:p>
        </p:txBody>
      </p:sp>
      <p:sp>
        <p:nvSpPr>
          <p:cNvPr id="9" name="Slide Number Placeholder 8"/>
          <p:cNvSpPr>
            <a:spLocks noGrp="1"/>
          </p:cNvSpPr>
          <p:nvPr>
            <p:ph type="sldNum" sz="quarter" idx="15"/>
          </p:nvPr>
        </p:nvSpPr>
        <p:spPr/>
        <p:txBody>
          <a:bodyPr/>
          <a:lstStyle/>
          <a:p>
            <a:fld id="{A16E1E7B-E3C6-414D-AB8B-003770689F09}" type="slidenum">
              <a:rPr lang="en-US" smtClean="0"/>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Drag picture to placeholder or click icon to add</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985854C2-88CE-B64D-A280-F8FE944DC632}" type="datetimeFigureOut">
              <a:rPr lang="en-US" smtClean="0"/>
              <a:t>11/16/2015</a:t>
            </a:fld>
            <a:endParaRPr lang="en-US"/>
          </a:p>
        </p:txBody>
      </p:sp>
      <p:sp>
        <p:nvSpPr>
          <p:cNvPr id="9" name="Slide Number Placeholder 8"/>
          <p:cNvSpPr>
            <a:spLocks noGrp="1"/>
          </p:cNvSpPr>
          <p:nvPr>
            <p:ph type="sldNum" sz="quarter" idx="11"/>
          </p:nvPr>
        </p:nvSpPr>
        <p:spPr/>
        <p:txBody>
          <a:bodyPr/>
          <a:lstStyle/>
          <a:p>
            <a:fld id="{A16E1E7B-E3C6-414D-AB8B-003770689F09}"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985854C2-88CE-B64D-A280-F8FE944DC632}" type="datetimeFigureOut">
              <a:rPr lang="en-US" smtClean="0"/>
              <a:t>11/16/2015</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A16E1E7B-E3C6-414D-AB8B-003770689F09}" type="slidenum">
              <a:rPr lang="en-US" smtClean="0"/>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2" name="Title 1"/>
          <p:cNvSpPr>
            <a:spLocks noGrp="1"/>
          </p:cNvSpPr>
          <p:nvPr>
            <p:ph type="ctrTitle"/>
          </p:nvPr>
        </p:nvSpPr>
        <p:spPr/>
        <p:txBody>
          <a:bodyPr/>
          <a:lstStyle/>
          <a:p>
            <a:r>
              <a:rPr lang="en-US" dirty="0" smtClean="0"/>
              <a:t>Title page</a:t>
            </a:r>
            <a:endParaRPr lang="en-US" dirty="0"/>
          </a:p>
        </p:txBody>
      </p:sp>
      <p:pic>
        <p:nvPicPr>
          <p:cNvPr id="4" name="Picture 4" descr="http://www.thenyoudiscover.com/nsimages/guamislandstick.jpe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4324" b="2703"/>
          <a:stretch/>
        </p:blipFill>
        <p:spPr bwMode="auto">
          <a:xfrm>
            <a:off x="-561417" y="423204"/>
            <a:ext cx="5286375" cy="32766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6906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anchor="t">
            <a:normAutofit/>
          </a:bodyPr>
          <a:lstStyle/>
          <a:p>
            <a:endParaRPr lang="en-US" dirty="0"/>
          </a:p>
        </p:txBody>
      </p:sp>
      <p:sp>
        <p:nvSpPr>
          <p:cNvPr id="3" name="Title 2"/>
          <p:cNvSpPr>
            <a:spLocks noGrp="1"/>
          </p:cNvSpPr>
          <p:nvPr>
            <p:ph type="title"/>
          </p:nvPr>
        </p:nvSpPr>
        <p:spPr/>
        <p:txBody>
          <a:bodyPr/>
          <a:lstStyle/>
          <a:p>
            <a:pPr algn="ctr"/>
            <a:r>
              <a:rPr lang="en-US" dirty="0" smtClean="0"/>
              <a:t>Introduction: What? Why? </a:t>
            </a:r>
            <a:endParaRPr lang="en-US" dirty="0"/>
          </a:p>
        </p:txBody>
      </p:sp>
    </p:spTree>
    <p:extLst>
      <p:ext uri="{BB962C8B-B14F-4D97-AF65-F5344CB8AC3E}">
        <p14:creationId xmlns:p14="http://schemas.microsoft.com/office/powerpoint/2010/main" val="263972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7578" y="152400"/>
            <a:ext cx="5839221" cy="855911"/>
          </a:xfrm>
        </p:spPr>
        <p:txBody>
          <a:bodyPr/>
          <a:lstStyle/>
          <a:p>
            <a:pPr algn="ctr"/>
            <a:r>
              <a:rPr lang="en-US" dirty="0" smtClean="0"/>
              <a:t>Where?</a:t>
            </a:r>
            <a:endParaRPr lang="en-US" dirty="0"/>
          </a:p>
        </p:txBody>
      </p:sp>
      <p:pic>
        <p:nvPicPr>
          <p:cNvPr id="6" name="Content Placeholder 5"/>
          <p:cNvPicPr>
            <a:picLocks noGrp="1" noChangeAspect="1"/>
          </p:cNvPicPr>
          <p:nvPr>
            <p:ph idx="1"/>
          </p:nvPr>
        </p:nvPicPr>
        <p:blipFill rotWithShape="1">
          <a:blip r:embed="rId3"/>
          <a:srcRect t="1010" b="2538"/>
          <a:stretch/>
        </p:blipFill>
        <p:spPr>
          <a:xfrm>
            <a:off x="322517" y="478346"/>
            <a:ext cx="2141861" cy="2504439"/>
          </a:xfrm>
          <a:prstGeom prst="rect">
            <a:avLst/>
          </a:prstGeom>
        </p:spPr>
      </p:pic>
      <p:pic>
        <p:nvPicPr>
          <p:cNvPr id="7" name="Picture 6"/>
          <p:cNvPicPr>
            <a:picLocks noChangeAspect="1"/>
          </p:cNvPicPr>
          <p:nvPr/>
        </p:nvPicPr>
        <p:blipFill>
          <a:blip r:embed="rId4"/>
          <a:stretch>
            <a:fillRect/>
          </a:stretch>
        </p:blipFill>
        <p:spPr>
          <a:xfrm>
            <a:off x="3052530" y="1326069"/>
            <a:ext cx="5634270" cy="3985213"/>
          </a:xfrm>
          <a:prstGeom prst="rect">
            <a:avLst/>
          </a:prstGeom>
          <a:ln w="15875">
            <a:solidFill>
              <a:srgbClr val="FF0000"/>
            </a:solidFill>
          </a:ln>
        </p:spPr>
      </p:pic>
      <p:cxnSp>
        <p:nvCxnSpPr>
          <p:cNvPr id="10" name="Straight Connector 9"/>
          <p:cNvCxnSpPr/>
          <p:nvPr/>
        </p:nvCxnSpPr>
        <p:spPr>
          <a:xfrm flipV="1">
            <a:off x="1000500" y="1326069"/>
            <a:ext cx="2052030" cy="290409"/>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1000500" y="1616478"/>
            <a:ext cx="2052030" cy="3694804"/>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322516" y="5561451"/>
            <a:ext cx="8364283" cy="646331"/>
          </a:xfrm>
          <a:prstGeom prst="rect">
            <a:avLst/>
          </a:prstGeom>
          <a:noFill/>
        </p:spPr>
        <p:txBody>
          <a:bodyPr wrap="square" rtlCol="0">
            <a:spAutoFit/>
          </a:bodyPr>
          <a:lstStyle/>
          <a:p>
            <a:r>
              <a:rPr lang="en-US" dirty="0" smtClean="0"/>
              <a:t>Location: </a:t>
            </a:r>
            <a:r>
              <a:rPr lang="en-US" dirty="0" err="1" smtClean="0"/>
              <a:t>Asan</a:t>
            </a:r>
            <a:r>
              <a:rPr lang="en-US" dirty="0" smtClean="0"/>
              <a:t> Beach Park. Roughly triangular with ocean on one side, forest on another, wetlands on the third, and grassy fields in the middle</a:t>
            </a:r>
          </a:p>
        </p:txBody>
      </p:sp>
    </p:spTree>
    <p:extLst>
      <p:ext uri="{BB962C8B-B14F-4D97-AF65-F5344CB8AC3E}">
        <p14:creationId xmlns:p14="http://schemas.microsoft.com/office/powerpoint/2010/main" val="3665381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51628" y="152400"/>
            <a:ext cx="5435172" cy="848276"/>
          </a:xfrm>
        </p:spPr>
        <p:txBody>
          <a:bodyPr/>
          <a:lstStyle/>
          <a:p>
            <a:pPr algn="ctr"/>
            <a:r>
              <a:rPr lang="en-US" dirty="0" smtClean="0"/>
              <a:t>Where?</a:t>
            </a:r>
            <a:endParaRPr lang="en-US" dirty="0"/>
          </a:p>
        </p:txBody>
      </p:sp>
      <p:pic>
        <p:nvPicPr>
          <p:cNvPr id="4" name="Picture 3"/>
          <p:cNvPicPr>
            <a:picLocks noChangeAspect="1"/>
          </p:cNvPicPr>
          <p:nvPr/>
        </p:nvPicPr>
        <p:blipFill rotWithShape="1">
          <a:blip r:embed="rId3"/>
          <a:srcRect l="11206" r="13552"/>
          <a:stretch/>
        </p:blipFill>
        <p:spPr>
          <a:xfrm>
            <a:off x="2937560" y="1371600"/>
            <a:ext cx="5734122" cy="4035901"/>
          </a:xfrm>
          <a:prstGeom prst="rect">
            <a:avLst/>
          </a:prstGeom>
          <a:ln w="15875">
            <a:solidFill>
              <a:srgbClr val="FF0000"/>
            </a:solidFill>
          </a:ln>
        </p:spPr>
      </p:pic>
      <p:pic>
        <p:nvPicPr>
          <p:cNvPr id="5" name="Content Placeholder 5"/>
          <p:cNvPicPr>
            <a:picLocks noGrp="1" noChangeAspect="1"/>
          </p:cNvPicPr>
          <p:nvPr>
            <p:ph idx="1"/>
          </p:nvPr>
        </p:nvPicPr>
        <p:blipFill rotWithShape="1">
          <a:blip r:embed="rId4"/>
          <a:srcRect t="-9405" b="-7483"/>
          <a:stretch/>
        </p:blipFill>
        <p:spPr>
          <a:xfrm>
            <a:off x="226315" y="0"/>
            <a:ext cx="2193406" cy="3108159"/>
          </a:xfrm>
          <a:prstGeom prst="rect">
            <a:avLst/>
          </a:prstGeom>
        </p:spPr>
      </p:pic>
      <p:cxnSp>
        <p:nvCxnSpPr>
          <p:cNvPr id="6" name="Straight Connector 5"/>
          <p:cNvCxnSpPr/>
          <p:nvPr/>
        </p:nvCxnSpPr>
        <p:spPr>
          <a:xfrm>
            <a:off x="1847078" y="1173870"/>
            <a:ext cx="1090482" cy="4233631"/>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1847078" y="1173870"/>
            <a:ext cx="1090482" cy="19773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538731" y="5715401"/>
            <a:ext cx="8132951" cy="646331"/>
          </a:xfrm>
          <a:prstGeom prst="rect">
            <a:avLst/>
          </a:prstGeom>
          <a:noFill/>
        </p:spPr>
        <p:txBody>
          <a:bodyPr wrap="square" rtlCol="0">
            <a:spAutoFit/>
          </a:bodyPr>
          <a:lstStyle/>
          <a:p>
            <a:r>
              <a:rPr lang="en-US" dirty="0" smtClean="0"/>
              <a:t>Location: Triton Farm University of Guam Research Station. Farmland including some brushy forest as well as open fields bordered by residential area.</a:t>
            </a:r>
            <a:endParaRPr lang="en-US" dirty="0"/>
          </a:p>
        </p:txBody>
      </p:sp>
    </p:spTree>
    <p:extLst>
      <p:ext uri="{BB962C8B-B14F-4D97-AF65-F5344CB8AC3E}">
        <p14:creationId xmlns:p14="http://schemas.microsoft.com/office/powerpoint/2010/main" val="2678805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0886" y="152400"/>
            <a:ext cx="4713898" cy="1290883"/>
          </a:xfrm>
        </p:spPr>
        <p:txBody>
          <a:bodyPr>
            <a:normAutofit fontScale="90000"/>
          </a:bodyPr>
          <a:lstStyle/>
          <a:p>
            <a:pPr algn="ctr"/>
            <a:r>
              <a:rPr lang="en-US" dirty="0" smtClean="0"/>
              <a:t>How?</a:t>
            </a:r>
            <a:br>
              <a:rPr lang="en-US" dirty="0" smtClean="0"/>
            </a:br>
            <a:r>
              <a:rPr lang="en-US" sz="2200" b="1" dirty="0" smtClean="0"/>
              <a:t>Step 1: Get beetles for experimentation</a:t>
            </a:r>
            <a:endParaRPr lang="en-US" sz="2200" b="1" dirty="0"/>
          </a:p>
        </p:txBody>
      </p:sp>
      <p:pic>
        <p:nvPicPr>
          <p:cNvPr id="4" name="Picture 3" descr="bucket tr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80239"/>
            <a:ext cx="1890129" cy="2499499"/>
          </a:xfrm>
          <a:prstGeom prst="rect">
            <a:avLst/>
          </a:prstGeom>
        </p:spPr>
      </p:pic>
      <p:sp>
        <p:nvSpPr>
          <p:cNvPr id="5" name="Left Arrow 4"/>
          <p:cNvSpPr/>
          <p:nvPr/>
        </p:nvSpPr>
        <p:spPr>
          <a:xfrm>
            <a:off x="1577712" y="2267065"/>
            <a:ext cx="769617" cy="29996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347329" y="2190090"/>
            <a:ext cx="1269868" cy="369332"/>
          </a:xfrm>
          <a:prstGeom prst="rect">
            <a:avLst/>
          </a:prstGeom>
          <a:noFill/>
        </p:spPr>
        <p:txBody>
          <a:bodyPr wrap="square" rtlCol="0">
            <a:spAutoFit/>
          </a:bodyPr>
          <a:lstStyle/>
          <a:p>
            <a:r>
              <a:rPr lang="en-US" dirty="0" err="1" smtClean="0"/>
              <a:t>Orytcylure</a:t>
            </a:r>
            <a:endParaRPr lang="en-US" dirty="0"/>
          </a:p>
        </p:txBody>
      </p:sp>
      <p:sp>
        <p:nvSpPr>
          <p:cNvPr id="7" name="TextBox 6"/>
          <p:cNvSpPr txBox="1"/>
          <p:nvPr/>
        </p:nvSpPr>
        <p:spPr>
          <a:xfrm>
            <a:off x="514920" y="4418667"/>
            <a:ext cx="1635434" cy="646331"/>
          </a:xfrm>
          <a:prstGeom prst="rect">
            <a:avLst/>
          </a:prstGeom>
          <a:noFill/>
        </p:spPr>
        <p:txBody>
          <a:bodyPr wrap="square" rtlCol="0">
            <a:spAutoFit/>
          </a:bodyPr>
          <a:lstStyle/>
          <a:p>
            <a:r>
              <a:rPr lang="en-US" dirty="0" smtClean="0"/>
              <a:t>First: Catch beetles</a:t>
            </a:r>
            <a:endParaRPr lang="en-US" dirty="0"/>
          </a:p>
        </p:txBody>
      </p:sp>
      <p:pic>
        <p:nvPicPr>
          <p:cNvPr id="8" name="Picture 7" descr="trashc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312" y="3836459"/>
            <a:ext cx="1975491" cy="2457078"/>
          </a:xfrm>
          <a:prstGeom prst="rect">
            <a:avLst/>
          </a:prstGeom>
        </p:spPr>
      </p:pic>
      <p:pic>
        <p:nvPicPr>
          <p:cNvPr id="9" name="Picture 8" descr="dogbow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312" y="616242"/>
            <a:ext cx="1021670" cy="1021670"/>
          </a:xfrm>
          <a:prstGeom prst="rect">
            <a:avLst/>
          </a:prstGeom>
        </p:spPr>
      </p:pic>
      <p:pic>
        <p:nvPicPr>
          <p:cNvPr id="10" name="Picture 9" descr="bucke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26483" y="1926454"/>
            <a:ext cx="1480796" cy="1480796"/>
          </a:xfrm>
          <a:prstGeom prst="rect">
            <a:avLst/>
          </a:prstGeom>
        </p:spPr>
      </p:pic>
      <p:sp>
        <p:nvSpPr>
          <p:cNvPr id="12" name="Bent Arrow 11"/>
          <p:cNvSpPr/>
          <p:nvPr/>
        </p:nvSpPr>
        <p:spPr>
          <a:xfrm rot="5400000">
            <a:off x="5823197" y="2647451"/>
            <a:ext cx="1173091" cy="1204926"/>
          </a:xfrm>
          <a:prstGeom prst="ben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Bent Arrow 14"/>
          <p:cNvSpPr/>
          <p:nvPr/>
        </p:nvSpPr>
        <p:spPr>
          <a:xfrm rot="16200000" flipH="1">
            <a:off x="5240050" y="882192"/>
            <a:ext cx="1021668" cy="1066856"/>
          </a:xfrm>
          <a:prstGeom prst="ben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2963022" y="4379738"/>
            <a:ext cx="3059223" cy="1754327"/>
          </a:xfrm>
          <a:prstGeom prst="rect">
            <a:avLst/>
          </a:prstGeom>
          <a:noFill/>
        </p:spPr>
        <p:txBody>
          <a:bodyPr wrap="square" rtlCol="0">
            <a:spAutoFit/>
          </a:bodyPr>
          <a:lstStyle/>
          <a:p>
            <a:r>
              <a:rPr lang="en-US" dirty="0" smtClean="0"/>
              <a:t>Next: Test beetles to see if they can fly. Put beetles in dog bowl on top of bucket inside the trash can. If they fly out, they fall into the bottom of the trash can </a:t>
            </a:r>
            <a:endParaRPr lang="en-US" dirty="0"/>
          </a:p>
        </p:txBody>
      </p:sp>
    </p:spTree>
    <p:extLst>
      <p:ext uri="{BB962C8B-B14F-4D97-AF65-F5344CB8AC3E}">
        <p14:creationId xmlns:p14="http://schemas.microsoft.com/office/powerpoint/2010/main" val="32749664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2569"/>
            <a:ext cx="8229600" cy="1219200"/>
          </a:xfrm>
        </p:spPr>
        <p:txBody>
          <a:bodyPr>
            <a:normAutofit/>
          </a:bodyPr>
          <a:lstStyle/>
          <a:p>
            <a:r>
              <a:rPr lang="en-US" dirty="0"/>
              <a:t>How?</a:t>
            </a:r>
            <a:br>
              <a:rPr lang="en-US" dirty="0"/>
            </a:br>
            <a:r>
              <a:rPr lang="en-US" sz="2800" b="1" dirty="0"/>
              <a:t>Step 2: Record beetle data and attach transmitters</a:t>
            </a:r>
            <a:endParaRPr lang="en-US" sz="2800"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t="12802" b="12802"/>
          <a:stretch>
            <a:fillRect/>
          </a:stretch>
        </p:blipFill>
        <p:spPr>
          <a:xfrm>
            <a:off x="3713396" y="1885890"/>
            <a:ext cx="5185047" cy="2880582"/>
          </a:xfrm>
          <a:prstGeom prst="rect">
            <a:avLst/>
          </a:prstGeom>
        </p:spPr>
      </p:pic>
      <p:sp>
        <p:nvSpPr>
          <p:cNvPr id="5" name="Right Arrow 4"/>
          <p:cNvSpPr/>
          <p:nvPr/>
        </p:nvSpPr>
        <p:spPr>
          <a:xfrm rot="19652385">
            <a:off x="3855920" y="4067033"/>
            <a:ext cx="2967866" cy="767683"/>
          </a:xfrm>
          <a:prstGeom prst="rightArrow">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69866" y="5042054"/>
            <a:ext cx="2982261" cy="923330"/>
          </a:xfrm>
          <a:prstGeom prst="rect">
            <a:avLst/>
          </a:prstGeom>
          <a:noFill/>
        </p:spPr>
        <p:txBody>
          <a:bodyPr wrap="square" rtlCol="0">
            <a:spAutoFit/>
          </a:bodyPr>
          <a:lstStyle/>
          <a:p>
            <a:r>
              <a:rPr lang="en-US" dirty="0" smtClean="0"/>
              <a:t>Unique ID number engraved on elytra with a high power laser</a:t>
            </a:r>
            <a:endParaRPr lang="en-US" dirty="0"/>
          </a:p>
        </p:txBody>
      </p:sp>
      <p:sp>
        <p:nvSpPr>
          <p:cNvPr id="7" name="TextBox 6"/>
          <p:cNvSpPr txBox="1"/>
          <p:nvPr/>
        </p:nvSpPr>
        <p:spPr>
          <a:xfrm>
            <a:off x="1269866" y="3330554"/>
            <a:ext cx="1808598" cy="646331"/>
          </a:xfrm>
          <a:prstGeom prst="rect">
            <a:avLst/>
          </a:prstGeom>
          <a:noFill/>
        </p:spPr>
        <p:txBody>
          <a:bodyPr wrap="square" rtlCol="0">
            <a:spAutoFit/>
          </a:bodyPr>
          <a:lstStyle/>
          <a:p>
            <a:endParaRPr lang="en-US" dirty="0" smtClean="0"/>
          </a:p>
          <a:p>
            <a:endParaRPr lang="en-US" dirty="0"/>
          </a:p>
        </p:txBody>
      </p:sp>
      <p:sp>
        <p:nvSpPr>
          <p:cNvPr id="8" name="TextBox 7"/>
          <p:cNvSpPr txBox="1"/>
          <p:nvPr/>
        </p:nvSpPr>
        <p:spPr>
          <a:xfrm>
            <a:off x="711895" y="2366984"/>
            <a:ext cx="2231886" cy="1754326"/>
          </a:xfrm>
          <a:prstGeom prst="rect">
            <a:avLst/>
          </a:prstGeom>
          <a:noFill/>
        </p:spPr>
        <p:txBody>
          <a:bodyPr wrap="square" rtlCol="0" anchor="t">
            <a:spAutoFit/>
          </a:bodyPr>
          <a:lstStyle/>
          <a:p>
            <a:r>
              <a:rPr lang="en-US" dirty="0"/>
              <a:t>Give beetles ID numbers and  record mass, sex, and elytra dimensions. Attach transmitters with hot-melt glue.</a:t>
            </a:r>
            <a:r>
              <a:rPr lang="en-US" b="1" dirty="0"/>
              <a:t> </a:t>
            </a:r>
            <a:endParaRPr lang="en-US" dirty="0"/>
          </a:p>
        </p:txBody>
      </p:sp>
    </p:spTree>
    <p:extLst>
      <p:ext uri="{BB962C8B-B14F-4D97-AF65-F5344CB8AC3E}">
        <p14:creationId xmlns:p14="http://schemas.microsoft.com/office/powerpoint/2010/main" val="62320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2813668" cy="4572000"/>
          </a:xfrm>
        </p:spPr>
        <p:txBody>
          <a:bodyPr>
            <a:normAutofit/>
          </a:bodyPr>
          <a:lstStyle/>
          <a:p>
            <a:r>
              <a:rPr lang="en-US" sz="2000" dirty="0" smtClean="0"/>
              <a:t>Released at night</a:t>
            </a:r>
          </a:p>
          <a:p>
            <a:r>
              <a:rPr lang="en-US" sz="2000" dirty="0" smtClean="0"/>
              <a:t>Each person equipped with </a:t>
            </a:r>
            <a:r>
              <a:rPr lang="en-US" sz="2000" dirty="0" err="1" smtClean="0"/>
              <a:t>Yagi</a:t>
            </a:r>
            <a:r>
              <a:rPr lang="en-US" sz="2000" dirty="0" smtClean="0"/>
              <a:t> receiver and GPS unit</a:t>
            </a:r>
          </a:p>
          <a:p>
            <a:r>
              <a:rPr lang="en-US" sz="2000" dirty="0" smtClean="0"/>
              <a:t>Watched beetles with an infrared camera to see if they were warming up</a:t>
            </a:r>
          </a:p>
          <a:p>
            <a:r>
              <a:rPr lang="en-US" sz="2000" dirty="0" smtClean="0"/>
              <a:t>Let them take off, record starting location.</a:t>
            </a:r>
          </a:p>
          <a:p>
            <a:r>
              <a:rPr lang="en-US" sz="2000" dirty="0" smtClean="0"/>
              <a:t>Begin the chase!</a:t>
            </a:r>
            <a:endParaRPr lang="en-US" sz="2000" dirty="0"/>
          </a:p>
        </p:txBody>
      </p:sp>
      <p:sp>
        <p:nvSpPr>
          <p:cNvPr id="3" name="Title 2"/>
          <p:cNvSpPr>
            <a:spLocks noGrp="1"/>
          </p:cNvSpPr>
          <p:nvPr>
            <p:ph type="title"/>
          </p:nvPr>
        </p:nvSpPr>
        <p:spPr>
          <a:xfrm>
            <a:off x="457200" y="152400"/>
            <a:ext cx="8229600" cy="1098445"/>
          </a:xfrm>
        </p:spPr>
        <p:txBody>
          <a:bodyPr>
            <a:normAutofit fontScale="90000"/>
          </a:bodyPr>
          <a:lstStyle/>
          <a:p>
            <a:r>
              <a:rPr lang="en-US" dirty="0"/>
              <a:t>How?</a:t>
            </a:r>
            <a:br>
              <a:rPr lang="en-US" dirty="0"/>
            </a:br>
            <a:r>
              <a:rPr lang="en-US" sz="2800" b="1" dirty="0"/>
              <a:t>Step </a:t>
            </a:r>
            <a:r>
              <a:rPr lang="en-US" sz="2800" b="1" dirty="0" smtClean="0"/>
              <a:t>3.) Release!!!</a:t>
            </a:r>
            <a:endParaRPr lang="en-US" sz="2800" dirty="0"/>
          </a:p>
        </p:txBody>
      </p:sp>
      <p:pic>
        <p:nvPicPr>
          <p:cNvPr id="4" name="Picture 3" descr="nightwork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446" y="3431334"/>
            <a:ext cx="3934421" cy="2950816"/>
          </a:xfrm>
          <a:prstGeom prst="rect">
            <a:avLst/>
          </a:prstGeom>
        </p:spPr>
      </p:pic>
      <p:pic>
        <p:nvPicPr>
          <p:cNvPr id="5" name="Picture 4" descr="nightwor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181" y="561812"/>
            <a:ext cx="3365878" cy="2524408"/>
          </a:xfrm>
          <a:prstGeom prst="rect">
            <a:avLst/>
          </a:prstGeom>
        </p:spPr>
      </p:pic>
    </p:spTree>
    <p:extLst>
      <p:ext uri="{BB962C8B-B14F-4D97-AF65-F5344CB8AC3E}">
        <p14:creationId xmlns:p14="http://schemas.microsoft.com/office/powerpoint/2010/main" val="456696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38480" y="1193115"/>
            <a:ext cx="3342821" cy="3821154"/>
          </a:xfrm>
        </p:spPr>
        <p:txBody>
          <a:bodyPr>
            <a:normAutofit/>
          </a:bodyPr>
          <a:lstStyle/>
          <a:p>
            <a:r>
              <a:rPr lang="en-US" sz="2000" dirty="0" smtClean="0"/>
              <a:t>After locating beetle and recording location at night, return during daylight to recover beetles.</a:t>
            </a:r>
            <a:endParaRPr lang="en-US" sz="2000" dirty="0"/>
          </a:p>
        </p:txBody>
      </p:sp>
      <p:sp>
        <p:nvSpPr>
          <p:cNvPr id="3" name="Title 2"/>
          <p:cNvSpPr>
            <a:spLocks noGrp="1"/>
          </p:cNvSpPr>
          <p:nvPr>
            <p:ph type="title"/>
          </p:nvPr>
        </p:nvSpPr>
        <p:spPr>
          <a:xfrm>
            <a:off x="3217508" y="152400"/>
            <a:ext cx="3001706" cy="1040714"/>
          </a:xfrm>
        </p:spPr>
        <p:txBody>
          <a:bodyPr>
            <a:normAutofit fontScale="90000"/>
          </a:bodyPr>
          <a:lstStyle/>
          <a:p>
            <a:pPr algn="ctr"/>
            <a:r>
              <a:rPr lang="en-US" dirty="0"/>
              <a:t>How?</a:t>
            </a:r>
            <a:br>
              <a:rPr lang="en-US" dirty="0"/>
            </a:br>
            <a:r>
              <a:rPr lang="en-US" sz="2900" b="1" dirty="0"/>
              <a:t>Step </a:t>
            </a:r>
            <a:r>
              <a:rPr lang="en-US" sz="2900" b="1" dirty="0" smtClean="0"/>
              <a:t>4.)Follow up</a:t>
            </a:r>
            <a:endParaRPr lang="en-US" sz="2900" dirty="0"/>
          </a:p>
        </p:txBody>
      </p:sp>
      <p:pic>
        <p:nvPicPr>
          <p:cNvPr id="5" name="Picture 4"/>
          <p:cNvPicPr>
            <a:picLocks noChangeAspect="1"/>
          </p:cNvPicPr>
          <p:nvPr/>
        </p:nvPicPr>
        <p:blipFill rotWithShape="1">
          <a:blip r:embed="rId3"/>
          <a:srcRect t="11275" b="2219"/>
          <a:stretch/>
        </p:blipFill>
        <p:spPr>
          <a:xfrm>
            <a:off x="437960" y="3486781"/>
            <a:ext cx="2047397" cy="2813403"/>
          </a:xfrm>
          <a:prstGeom prst="rect">
            <a:avLst/>
          </a:prstGeom>
        </p:spPr>
      </p:pic>
      <p:pic>
        <p:nvPicPr>
          <p:cNvPr id="7" name="Picture 6" descr="findingbeetle.jpg"/>
          <p:cNvPicPr>
            <a:picLocks noChangeAspect="1"/>
          </p:cNvPicPr>
          <p:nvPr/>
        </p:nvPicPr>
        <p:blipFill rotWithShape="1">
          <a:blip r:embed="rId4">
            <a:extLst>
              <a:ext uri="{28A0092B-C50C-407E-A947-70E740481C1C}">
                <a14:useLocalDpi xmlns:a14="http://schemas.microsoft.com/office/drawing/2010/main" val="0"/>
              </a:ext>
            </a:extLst>
          </a:blip>
          <a:srcRect l="2008" t="2668" r="10048" b="17329"/>
          <a:stretch/>
        </p:blipFill>
        <p:spPr>
          <a:xfrm>
            <a:off x="6492333" y="548157"/>
            <a:ext cx="2215250" cy="3034589"/>
          </a:xfrm>
          <a:prstGeom prst="rect">
            <a:avLst/>
          </a:prstGeom>
        </p:spPr>
      </p:pic>
      <p:pic>
        <p:nvPicPr>
          <p:cNvPr id="8" name="Picture 7" descr="found beetle.jpg"/>
          <p:cNvPicPr>
            <a:picLocks noChangeAspect="1"/>
          </p:cNvPicPr>
          <p:nvPr/>
        </p:nvPicPr>
        <p:blipFill rotWithShape="1">
          <a:blip r:embed="rId5">
            <a:extLst>
              <a:ext uri="{28A0092B-C50C-407E-A947-70E740481C1C}">
                <a14:useLocalDpi xmlns:a14="http://schemas.microsoft.com/office/drawing/2010/main" val="0"/>
              </a:ext>
            </a:extLst>
          </a:blip>
          <a:srcRect l="4110" t="17021" r="32601" b="4035"/>
          <a:stretch/>
        </p:blipFill>
        <p:spPr>
          <a:xfrm>
            <a:off x="6219214" y="4114768"/>
            <a:ext cx="2761488" cy="2185416"/>
          </a:xfrm>
          <a:prstGeom prst="rect">
            <a:avLst/>
          </a:prstGeom>
        </p:spPr>
      </p:pic>
      <p:sp>
        <p:nvSpPr>
          <p:cNvPr id="9" name="Down Arrow 8"/>
          <p:cNvSpPr/>
          <p:nvPr/>
        </p:nvSpPr>
        <p:spPr>
          <a:xfrm>
            <a:off x="7599958" y="3290690"/>
            <a:ext cx="461770" cy="82407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4"/>
          <p:cNvPicPr>
            <a:picLocks noChangeAspect="1"/>
          </p:cNvPicPr>
          <p:nvPr/>
        </p:nvPicPr>
        <p:blipFill rotWithShape="1">
          <a:blip r:embed="rId6" cstate="print">
            <a:extLst>
              <a:ext uri="{28A0092B-C50C-407E-A947-70E740481C1C}">
                <a14:useLocalDpi xmlns:a14="http://schemas.microsoft.com/office/drawing/2010/main" val="0"/>
              </a:ext>
            </a:extLst>
          </a:blip>
          <a:srcRect l="14901" t="12802" r="12818" b="12802"/>
          <a:stretch/>
        </p:blipFill>
        <p:spPr>
          <a:xfrm>
            <a:off x="2938480" y="3083070"/>
            <a:ext cx="3108960" cy="2389632"/>
          </a:xfrm>
          <a:prstGeom prst="rect">
            <a:avLst/>
          </a:prstGeom>
        </p:spPr>
      </p:pic>
      <p:pic>
        <p:nvPicPr>
          <p:cNvPr id="10" name="Picture 9" descr="tre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047" y="532182"/>
            <a:ext cx="1518050" cy="2286004"/>
          </a:xfrm>
          <a:prstGeom prst="rect">
            <a:avLst/>
          </a:prstGeom>
        </p:spPr>
      </p:pic>
      <p:sp>
        <p:nvSpPr>
          <p:cNvPr id="12" name="Up Arrow 11"/>
          <p:cNvSpPr/>
          <p:nvPr/>
        </p:nvSpPr>
        <p:spPr>
          <a:xfrm>
            <a:off x="1269865" y="2217101"/>
            <a:ext cx="461770" cy="1331224"/>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354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0886" y="152400"/>
            <a:ext cx="8455914" cy="829032"/>
          </a:xfrm>
        </p:spPr>
        <p:txBody>
          <a:bodyPr/>
          <a:lstStyle/>
          <a:p>
            <a:pPr algn="ct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40227551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Paper.thmx</Template>
  <TotalTime>502</TotalTime>
  <Words>197</Words>
  <Application>Microsoft Office PowerPoint</Application>
  <PresentationFormat>On-screen Show (4:3)</PresentationFormat>
  <Paragraphs>21</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Paper</vt:lpstr>
      <vt:lpstr>Title page</vt:lpstr>
      <vt:lpstr>Introduction: What? Why? </vt:lpstr>
      <vt:lpstr>Where?</vt:lpstr>
      <vt:lpstr>Where?</vt:lpstr>
      <vt:lpstr>How? Step 1: Get beetles for experimentation</vt:lpstr>
      <vt:lpstr>How? Step 2: Record beetle data and attach transmitters</vt:lpstr>
      <vt:lpstr>How? Step 3.) Release!!!</vt:lpstr>
      <vt:lpstr>How? Step 4.)Follow up</vt:lpstr>
      <vt:lpstr>PowerPoint Presentation</vt:lpstr>
    </vt:vector>
  </TitlesOfParts>
  <Company>Eastern Mennonite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dc:creator>Katherine Lehman</dc:creator>
  <cp:lastModifiedBy>Katherine Lehman</cp:lastModifiedBy>
  <cp:revision>21</cp:revision>
  <cp:lastPrinted>2015-11-07T20:57:49Z</cp:lastPrinted>
  <dcterms:created xsi:type="dcterms:W3CDTF">2015-11-07T13:49:20Z</dcterms:created>
  <dcterms:modified xsi:type="dcterms:W3CDTF">2015-11-16T19:19:50Z</dcterms:modified>
</cp:coreProperties>
</file>